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331" r:id="rId6"/>
    <p:sldId id="426" r:id="rId7"/>
    <p:sldId id="425" r:id="rId8"/>
    <p:sldId id="421" r:id="rId9"/>
    <p:sldId id="429" r:id="rId10"/>
    <p:sldId id="431" r:id="rId11"/>
    <p:sldId id="430" r:id="rId12"/>
    <p:sldId id="432" r:id="rId13"/>
    <p:sldId id="433" r:id="rId14"/>
    <p:sldId id="435" r:id="rId15"/>
    <p:sldId id="434" r:id="rId16"/>
    <p:sldId id="445" r:id="rId17"/>
    <p:sldId id="446" r:id="rId18"/>
    <p:sldId id="437" r:id="rId19"/>
    <p:sldId id="444" r:id="rId20"/>
    <p:sldId id="436" r:id="rId21"/>
    <p:sldId id="438" r:id="rId22"/>
    <p:sldId id="442" r:id="rId23"/>
    <p:sldId id="441" r:id="rId24"/>
    <p:sldId id="443" r:id="rId25"/>
    <p:sldId id="439" r:id="rId26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B"/>
    <a:srgbClr val="FBB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95"/>
  </p:normalViewPr>
  <p:slideViewPr>
    <p:cSldViewPr snapToGrid="0">
      <p:cViewPr>
        <p:scale>
          <a:sx n="120" d="100"/>
          <a:sy n="120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3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05:32:22.203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4024 1 24575,'-90'0'0,"26"0"0,-5 0-1509,-3 0 1,-1 0 1508,-9 0 0,-2 0 0,7 0 0,-4 0 0,10 0 0,-5 0 0,3 0 0,-22 0 0,-2 0-679,17 1 1,-3 1 0,5 2 678,-6 5 0,5 4 0,-2 4 0,1 5 0,4 2 0,2 5-82,1 4 1,2 1 81,6-6 0,1 2 0,1 5 0,3 1-238,8-5 1,2-1 237,-30 29 0,26-22 0,1 0 0,-9 21 0,19-28 0,0 1 0,-18 28 1113,8-16-1113,-2 16 0,-14 12 0,30-21 0,4-9 0,3-2 0,7 0 0,-26 25 0,13 2 0,-9-4 0,2 18 0,11-29 0,-7 27 2258,11-31-2258,-12 24 0,3-20 0,-11 22 0,13-19 0,-16 18 1541,25-23-1541,-11 7 633,1-6-633,9 3 145,-8-8-145,9 3 0,2-12 0,0 5 0,8-12 0,-2 4 0,1 0 0,4-3 0,-2-2 0,3-1 0,-4-5 0,-1 6 0,5-5 0,-3 3 0,7-8 0,-3 0 0,5-2 0,0-8 0,3 4 0,-2-4 0,7-1 0,-7 1 0,6-33 0,-2-10 0,3-19 0,0-13 0,-5 17 0,4-19 0,-4 13 0,5 1 0,0 8 0,0 12 0,0 7 0,0 10 0,0 6 0,0 47 0,0-4 0,0 32 0,0 2 0,0-21 0,0 15 0,0-25 0,0-1 0,0-5 0,0-5 0,0-1 0,0-5 0,0-5 0,0 0 0,0-4 0,0-1 0,0 1 0,0-1 0,0 1 0,0 3 0,0 2 0,0 4 0,0-1 0,0-3 0,0-1 0,0-5 0,0 1 0,0 0 0,0-1 0,3-2 0,9-9 0,1-2 0,7-6 0,-3 4 0,5-5 0,6-2 0,1 0 0,16 0 0,-8 5 0,9 0 0,-6 0 0,1 0 0,-7 4 0,0-3 0,-12 8 0,-4-3 0,-6 4 0,-5 0 0,1 0 0,0 0 0,-1 0 0,1 0 0,-1 0 0,1 0 0,-1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05:32:48.9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132 0 24575,'0'11'0,"-8"9"0,-2 4 0,-4 6 0,-3-7 0,2 9 0,1-8 0,0 10 0,5-1 0,3-4 0,-7 10 0,11-10 0,-7 10 0,9-10 0,0 16 0,0-14 0,0 14 0,0-16 0,0 16 0,0 5 0,0 13 0,3-17 0,8 12 0,11-13 0,6 11 0,6 5 0,-7-6 0,11 1 0,-8-1 0,18 19 0,-14-26 0,14 23 0,-15-27 0,12 14 0,-6-8 0,6 0 0,-6-6 0,3-1 0,-3-4 0,5 4 0,-7-11 0,5 6 0,-11-13 0,5 5 0,-8-10 0,1 3 0,-1 1 0,-4-5 0,3 5 0,-8-3 0,3-2 0,1 9 0,-4-5 0,10 7 0,-4-1 0,11 2 0,11 14 0,-2-9 0,21 18 0,-7-18 0,16 12 0,6-3-751,2 0 751,-37-19 0,1 0 0,41 13 0,-38-13 0,-1 0 0,41 13 0,-38-13 0,1 0 0,-4-6 0,0 0 0,9 7 0,0 0 0,-3-6 0,0-1 0,8 5 0,-1-1 0,24 13 0,-35-17 0,0-1 0,22 11-99,7 0 99,-9-7 0,-21-6 0,-11-2 0,-16-6 0,-5-1 747,-7-3-747,-3-2 103,-4-9-103,-1-8 0,-3-7 0,0-13 0,0 5 0,0-17 0,0 20 0,0-8 0,0 21 0,0 2 0,0 3 0,0 10 0,0 3 0,4 11 0,1 5 0,0 2 0,3 0 0,-7 4 0,6-9 0,-6-1 0,3-5 0,-4-4 0,0-1 0,0 1 0,-3-1 0,-5-3 0,-5 3 0,-9-6 0,4 6 0,-8-2 0,3 4 0,-5 0 0,0 1 0,0-1 0,5-4 0,6 2 0,1-6 0,7 6 0,-3-6 0,5 2 0,2 0 0,-4-2 0,7 6 0,-7-3 0,-3 15 0,-7-8 0,-3 13 0,-5-14 0,9 6 0,1-7 0,5 3 0,4-4 0,0-4 0,4 3 0,4-10 0,4-1 0,0-1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05:32:53.0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1435 8 24575,'-6'-4'0,"-8"0"0,-19 14 0,-5 7 0,-12 13 0,-5 5 0,-24 22-1099,16-13 1,-2 2 1098,12-4 0,1-1 0,2-2 0,1 2 0,-6 8 0,1 2 0,7-5 0,1 1 0,-2 10 0,2 1 0,6-4 0,1 2 0,-2 5 0,2 1 5,6-6 0,3-1-5,-13 31 0,16-25 0,3-2 0,7 6 0,-7 0 0,1 0 0,14-2 0,-8-4 0,2 1 0,12 18 0,-4-26 0,1 1 0,6 43 0,0 3 0,0-42 0,0 2-530,0 0 1,0 0 529,0 10 0,0 0 0,0 1 0,0 0 0,0 5 0,0 0 0,0-4 0,0-1 0,0-1 0,0-1 0,1-2 0,-2-4 0,-4 33 0,2-39 0,-1-2 0,-8 30-412,-1 14 412,0-9 0,6-3 0,2-21 1494,5 11-1494,0-19 517,0-2-517,0-9 1157,0-5-1157,0-1 490,0-6-490,0 19 0,0-26 0,5 31 0,0-33 0,1 21 0,2-17 0,-2 10 0,4-5 0,-1 1 0,-3 10 0,2-9 0,-2 11 0,4-1 0,0-4 0,-4 11 0,4-5 0,-5 0 0,6-1 0,-6 0 0,4-6 0,-3 19 0,0-22 0,-1 28 0,-5-34 0,0 20 0,5-17 0,-4 0 0,3-2 0,1-5 0,-4-1 0,3-4 0,0 4 0,-3-9 0,7 4 0,-7-6 0,6 6 0,-6-4 0,7 0 0,-7-3 0,2-6 0,-3 3 0,0-5 0,0 1 0,0-1 0,0-5 0,0-7 0,-4-7 0,3 0 0,-6 0 0,6 0 0,-6 3 0,3-3 0,0 0 0,-3 4 0,6-4 0,-6 4 0,3 0 0,-4 1 0,0-1 0,-3 0 0,2 0 0,-3 0 0,0 0 0,-1 0 0,1 0 0,-4-1 0,3 5 0,-4-4 0,0 3 0,4-3 0,1 4 0,4 0 0,4 1 0,-3 2 0,10-3 0,-2 4 0,6 0 0,0 0 0,1 0 0,4 4 0,-4 0 0,4 4 0,-4 0 0,3 4 0,-2-4 0,3 8 0,-4-7 0,0 7 0,0-8 0,0 8 0,0-3 0,1 9 0,0 0 0,0 6 0,0 0 0,0-5 0,0 3 0,0-12 0,-1 7 0,0-13 0,-3 4 0,-2-4 0,0-4 0,-2-4 0,6-4 0,-6-7 0,6 2 0,-3-7 0,4 3 0,1-9 0,0 4 0,3-4 0,-3 5 0,7 0 0,-6 0 0,1 5 0,-3 0 0,0 4 0,0 0 0,-4 1 0,3 2 0,-6-2 0,2 3 0,0-3 0,-2-5 0,6 3 0,-3-3 0,4 1 0,0 2 0,-4-3 0,3 8 0,-6-3 0,-1 6 0,-8-3 0,-5 4 0,1 0 0,3 0 0,6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3T05:32:58.88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0,'74'0,"14"0,-29 0,19 0,-7 0,11 0,-8 0,1 0,-20 0,5 0,-16 0,23 0,-24 0,17 0,-18 0,11 0,-11 0,11 0,-17 0,15 0,-14 0,15 0,-10 0,11 0,-11 0,5 0,-7 0,-5 4,3-3,-9 3,0-4,-7 0,-6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3T05:33:00.15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0,'82'0,"-6"0,-14 0,1 0,15 0,5 0,-2 0,0 0,-24 0,3 0,-18 0,4 0,-16 0,2 0,-3 0,0 0,-1 0,-1 0,1 0,1 0,0 0,-8 0,1 0,-5 0,8 0,-6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3T05:33:01.5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1,'78'0,"-7"0,-31 0,0 0,7 0,-5 0,11 0,-5 0,0 0,5 0,-17 0,16 0,-16 0,5 0,-13 0,-1 0,-9 0,3 0,2 0,-5 0,6 0,5 0,-2 0,8 0,-12 0,-2 0,0 0,-1 0,4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3T05:33:03.10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1,'80'0,"3"0,-20 0,15 0,-25 0,46 0,-54 0,47 0,-42 0,26 0,-24 0,10 0,-22 0,-5 0,-2 0,-14 0,1 0,-1 0,1 0,3 0,2 0,-7 0,8 0,-8 0,9 0,-6 0,-2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05:59:46.6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24575,'26'0'0,"9"0"0,6 0 0,27 0 0,7 0 0,-24 0 0,6 0-1554,28 0 1,6 0 1553,-6 0 0,4 0-938,-5 0 0,6 0 1,0 0 937,-8 0 0,0 0 0,2 0 0,-11 0 0,2 0 0,2 0 0,0 0-940,2 0 1,0 0 0,1 0 0,2 0 939,5 0 0,1 0 0,1 0 0,1 0-788,7 0 1,0-1 0,1 1 0,1 1 787,-1 1 0,-1 0 0,2 1 0,0-1-330,-15-1 0,1 0 0,0-1 0,0 0 0,-1 1 330,15 1 0,-1 1 0,0-1 0,1 0 0,-15-1 0,1-1 0,0 0 0,0 0 0,-2-1 0,13 1 0,-2 0 0,-1 0 0,2 0-203,-15 0 1,2 0 0,-1 0-1,0 0 1,-3 0 202,9 2 0,-2 0 0,-1 1 0,2-1 0,6 0 0,3 1 0,-2-1 0,-7 3 172,-4 2 0,-6 2 1,3-2-173,20-2 0,5-3 0,-8 4 0,-26 2 0,-5 3 0,3-1 0,16-1 0,3-1 0,-1 2 0,-5 1 0,0 2 0,-3 1 0,-5 1 0,-2 2 0,1 0 0,-1-3 0,0 0 0,-1 1-155,25 13 0,-2 0 155,1-3 0,-2 0 0,-4 6 0,-2 0 760,-4-7 1,-1 0-761,0 6 0,-1 0 0,-4-4 0,-2 1 0,-4 2 0,0 1 0,-1-2 0,0 2 0,-4 2 0,1 1 1265,0 0 1,-1 1-1266,-1 2 0,-2 1 0,-1-5 0,-2 1 753,-6 0 0,-2 1-753,0-4 0,-2 1 0,-6 1 0,-1 1 0,1 3 0,0 0 0,32 29 0,-34-27 0,-2 2 0,31 30 0,-30-27 0,1 2 0,-4-1 0,0 1 0,3 7 0,-1 1 0,4 1 0,0 2 0,-6 5 0,1 2 1899,5-2 0,2 0-1899,-3 2 0,-1 0 0,4-2 0,0-2 0,-3 0 0,-2-1 0,1 1 0,-3-1 0,-11-15 0,0 1 0,11 14 0,-1 0 0,4 20 831,-9-23 0,-3-1-831,-3 19 0,2 3 0,-9-5 0,-1 2 0,-5 12 0,-8-12 0,-5 5 0,0-8 1399,0-7-1399,0 6 888,0-6-888,-10 0 1945,3-1-1945,-9-8 31,5 8-31,0-6 0,-1 5 0,6-6 0,1-1 0,5 1 0,0-7 0,0-7 0,0-2 0,0-15 0,0 3 0,0-10 0,0-4 0,0-1 0,0-5 0,0 1 0,-3-1 0,3 1 0,-7-1 0,6 1 0,-6 3 0,2 2 0,-3 4 0,-1 0 0,1-1 0,3 1 0,-2-4 0,2-1 0,1-5 0,1 1 0,3-1 0,-3 1 0,2-1 0,-3 0 0,4 1 0,0-1 0,0 5 0,0-4 0,0 4 0,0 0 0,0-4 0,0 4 0,-3-8 0,-1 0 0,-7-4 0,2 0 0,-7-8 0,-2-2 0,-6-13 0,-5-2 0,-2-12 0,0 6 0,5-5 0,-2 12 0,3-4 0,6 9 0,-3-1 0,12 4 0,-2 7 0,8-3 0,0 1 0,1 2 0,2-3 0,-3 4 0,4 1 0,0-1 0,0 0 0,0 1 0,0-1 0,4 4 0,0 4 0,7 9 0,8 9 0,21 31 0,-11-14 0,12 19 0,-24-31 0,-3-2 0,-2-4 0,-4-4 0,0-1 0,0-5 0,-4 1 0,3 4 0,-2 0 0,0 5 0,-2-4 0,1 3 0,-3-8 0,3 4 0,-1-4 0,-2-1 0,6-2 0,-3-2 0,3-3 0,0 0 0,1 0 0,0 0 0,-1 0 0,5 0 0,1 0 0,4 0 0,-1 0 0,1 0 0,5-4 0,-4-1 0,8-8 0,-3-2 0,5-3 0,0-1 0,5 0 0,2 4 0,5 0 0,-5 2 0,3 1 0,-9 3 0,0 1 0,-7 3 0,-6 0 0,-3 1 0,-1 4 0,-4 0 0,-7 0 0,-11 0 0,-9 0 0,4 0 0,3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3T05:59:47.1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8B38-53CC-4EF2-BC8B-1DD8CE842D38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684A9-5C9C-4A80-9324-51259C18F5DB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56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b="7177"/>
          <a:stretch/>
        </p:blipFill>
        <p:spPr>
          <a:xfrm>
            <a:off x="0" y="1122363"/>
            <a:ext cx="9144000" cy="5735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914400"/>
            <a:ext cx="7772400" cy="762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1753735"/>
            <a:ext cx="6858000" cy="4778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27363"/>
            <a:ext cx="1971675" cy="5449599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27363"/>
            <a:ext cx="5800725" cy="5449599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24" b="30025"/>
          <a:stretch/>
        </p:blipFill>
        <p:spPr>
          <a:xfrm>
            <a:off x="0" y="-26521"/>
            <a:ext cx="5987143" cy="4827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736" y="3449782"/>
            <a:ext cx="6151851" cy="1725763"/>
          </a:xfr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8736" y="5175545"/>
            <a:ext cx="6151851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16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44236"/>
            <a:ext cx="7886700" cy="104645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21.05.2025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1004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3B7649C-A498-2348-927A-8FE587E71C83}" type="datetimeFigureOut">
              <a:rPr lang="da-DK" smtClean="0"/>
              <a:pPr/>
              <a:t>21.05.2025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7135B9B3-E671-A841-8E8B-40D0802D070C}" type="slidenum">
              <a:rPr lang="da-DK" smtClean="0"/>
              <a:pPr/>
              <a:t>‹nr.›</a:t>
            </a:fld>
            <a:endParaRPr lang="da-DK"/>
          </a:p>
        </p:txBody>
      </p:sp>
      <p:pic>
        <p:nvPicPr>
          <p:cNvPr id="7" name="Picture 6" descr="CPHbusiness_RGB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52" y="-100255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BB040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6.xml"/><Relationship Id="rId18" Type="http://schemas.openxmlformats.org/officeDocument/2006/relationships/image" Target="../media/image3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8.png"/><Relationship Id="rId17" Type="http://schemas.openxmlformats.org/officeDocument/2006/relationships/customXml" Target="../ink/ink8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7.png"/><Relationship Id="rId19" Type="http://schemas.openxmlformats.org/officeDocument/2006/relationships/customXml" Target="../ink/ink9.xml"/><Relationship Id="rId4" Type="http://schemas.openxmlformats.org/officeDocument/2006/relationships/image" Target="../media/image24.png"/><Relationship Id="rId9" Type="http://schemas.openxmlformats.org/officeDocument/2006/relationships/customXml" Target="../ink/ink4.xml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Dataanalyse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742950" y="1753735"/>
            <a:ext cx="8401050" cy="477837"/>
          </a:xfrm>
        </p:spPr>
        <p:txBody>
          <a:bodyPr>
            <a:normAutofit/>
          </a:bodyPr>
          <a:lstStyle/>
          <a:p>
            <a:r>
              <a:rPr lang="da-DK" dirty="0" err="1">
                <a:sym typeface="Wingdings" panose="05000000000000000000" pitchFamily="2" charset="2"/>
              </a:rPr>
              <a:t>Bigrams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and graphs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75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E7AFA-FD37-73A3-96D8-75F7C1E8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43A1BDB0-AA24-AC7C-FF28-4569E39A311F}"/>
              </a:ext>
            </a:extLst>
          </p:cNvPr>
          <p:cNvSpPr txBox="1"/>
          <p:nvPr/>
        </p:nvSpPr>
        <p:spPr>
          <a:xfrm>
            <a:off x="2275367" y="659219"/>
            <a:ext cx="23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TOPIC MODELLING</a:t>
            </a:r>
          </a:p>
        </p:txBody>
      </p:sp>
      <p:pic>
        <p:nvPicPr>
          <p:cNvPr id="5" name="Billede 4" descr="Et billede, der indeholder tekst, Font/skrifttype, nummer/tal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3F84F6B8-250B-9E5C-DA76-1973AEB0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32" y="4304341"/>
            <a:ext cx="7772400" cy="2307743"/>
          </a:xfrm>
          <a:prstGeom prst="rect">
            <a:avLst/>
          </a:prstGeom>
        </p:spPr>
      </p:pic>
      <p:pic>
        <p:nvPicPr>
          <p:cNvPr id="6" name="Picture 2" descr="A flowchart of a text analysis that incorporates topic modeling. The topicmodels package takes a Document-Term Matrix as input and produces a model that can be tided by tidytext, such that it can be manipulated and visualized with dplyr and ggplot2.">
            <a:extLst>
              <a:ext uri="{FF2B5EF4-FFF2-40B4-BE49-F238E27FC236}">
                <a16:creationId xmlns:a16="http://schemas.microsoft.com/office/drawing/2014/main" id="{82D4C84E-FC1C-8CFE-BF51-BBD96A27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32" y="1375442"/>
            <a:ext cx="3959467" cy="23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93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5DCF-E816-A42B-204A-D19762F2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felt 12">
            <a:extLst>
              <a:ext uri="{FF2B5EF4-FFF2-40B4-BE49-F238E27FC236}">
                <a16:creationId xmlns:a16="http://schemas.microsoft.com/office/drawing/2014/main" id="{4133C97B-C432-49E9-A73C-7A23F2AC2054}"/>
              </a:ext>
            </a:extLst>
          </p:cNvPr>
          <p:cNvSpPr txBox="1"/>
          <p:nvPr/>
        </p:nvSpPr>
        <p:spPr>
          <a:xfrm>
            <a:off x="809296" y="1456660"/>
            <a:ext cx="20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DTM- Quanteda</a:t>
            </a:r>
          </a:p>
        </p:txBody>
      </p:sp>
      <p:pic>
        <p:nvPicPr>
          <p:cNvPr id="14" name="Billede 13" descr="Et billede, der indeholder tekst, skærmbillede, nummer/tal, Font/skrifttype&#10;&#10;Automatisk genereret beskrivelse">
            <a:extLst>
              <a:ext uri="{FF2B5EF4-FFF2-40B4-BE49-F238E27FC236}">
                <a16:creationId xmlns:a16="http://schemas.microsoft.com/office/drawing/2014/main" id="{1C68515D-DE47-91BB-2196-EDDF74BD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96" y="1978398"/>
            <a:ext cx="4624114" cy="1847860"/>
          </a:xfrm>
          <a:prstGeom prst="rect">
            <a:avLst/>
          </a:prstGeom>
        </p:spPr>
      </p:pic>
      <p:pic>
        <p:nvPicPr>
          <p:cNvPr id="15" name="Billede 14" descr="Et billede, der indeholder Font/skrifttype, logo, tekst, Grafik&#10;&#10;Automatisk genereret beskrivelse">
            <a:extLst>
              <a:ext uri="{FF2B5EF4-FFF2-40B4-BE49-F238E27FC236}">
                <a16:creationId xmlns:a16="http://schemas.microsoft.com/office/drawing/2014/main" id="{36B1D523-814B-9FC7-299B-0E0DBB49C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207" y="898895"/>
            <a:ext cx="3340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3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15E5-C5C9-76F1-7FBE-3692BF32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FC0B66-0129-2642-FD7C-2C29F77B6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3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2F2D1BD1-B7B7-F023-34FC-69E5B9CC2D4B}"/>
              </a:ext>
            </a:extLst>
          </p:cNvPr>
          <p:cNvSpPr txBox="1"/>
          <p:nvPr/>
        </p:nvSpPr>
        <p:spPr>
          <a:xfrm>
            <a:off x="510363" y="382773"/>
            <a:ext cx="1284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"/>
              <a:t>STM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7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1FE3-EA45-8AD0-183D-A3F780E7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skærmbillede, Font/skrifttype, dokument&#10;&#10;Indhold genereret af kunstig intelligens kan være forkert.">
            <a:extLst>
              <a:ext uri="{FF2B5EF4-FFF2-40B4-BE49-F238E27FC236}">
                <a16:creationId xmlns:a16="http://schemas.microsoft.com/office/drawing/2014/main" id="{B18E01FA-2C10-8428-667D-6FA10D3A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060"/>
          <a:stretch/>
        </p:blipFill>
        <p:spPr>
          <a:xfrm>
            <a:off x="1722474" y="1602527"/>
            <a:ext cx="7772400" cy="13958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B87D1FB5-06F5-C94A-F842-F16F4AE9C63A}"/>
                  </a:ext>
                </a:extLst>
              </p14:cNvPr>
              <p14:cNvContentPartPr/>
              <p14:nvPr/>
            </p14:nvContentPartPr>
            <p14:xfrm>
              <a:off x="963728" y="2313368"/>
              <a:ext cx="1448640" cy="948600"/>
            </p14:xfrm>
          </p:contentPart>
        </mc:Choice>
        <mc:Fallback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B87D1FB5-06F5-C94A-F842-F16F4AE9C6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088" y="2277728"/>
                <a:ext cx="1520280" cy="10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pe 18">
            <a:extLst>
              <a:ext uri="{FF2B5EF4-FFF2-40B4-BE49-F238E27FC236}">
                <a16:creationId xmlns:a16="http://schemas.microsoft.com/office/drawing/2014/main" id="{22FF44C2-FB61-9FCA-1ECF-712B741351F3}"/>
              </a:ext>
            </a:extLst>
          </p:cNvPr>
          <p:cNvGrpSpPr/>
          <p:nvPr/>
        </p:nvGrpSpPr>
        <p:grpSpPr>
          <a:xfrm>
            <a:off x="1967408" y="2553848"/>
            <a:ext cx="1615320" cy="2030040"/>
            <a:chOff x="1967408" y="2553848"/>
            <a:chExt cx="1615320" cy="20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Håndskrift 13">
                  <a:extLst>
                    <a:ext uri="{FF2B5EF4-FFF2-40B4-BE49-F238E27FC236}">
                      <a16:creationId xmlns:a16="http://schemas.microsoft.com/office/drawing/2014/main" id="{1BD92DE2-26EB-D7F2-4A5C-9E014039FD93}"/>
                    </a:ext>
                  </a:extLst>
                </p14:cNvPr>
                <p14:cNvContentPartPr/>
                <p14:nvPr/>
              </p14:nvContentPartPr>
              <p14:xfrm>
                <a:off x="2471048" y="2730968"/>
                <a:ext cx="1111680" cy="1163520"/>
              </p14:xfrm>
            </p:contentPart>
          </mc:Choice>
          <mc:Fallback>
            <p:pic>
              <p:nvPicPr>
                <p:cNvPr id="14" name="Håndskrift 13">
                  <a:extLst>
                    <a:ext uri="{FF2B5EF4-FFF2-40B4-BE49-F238E27FC236}">
                      <a16:creationId xmlns:a16="http://schemas.microsoft.com/office/drawing/2014/main" id="{1BD92DE2-26EB-D7F2-4A5C-9E014039FD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62408" y="2721968"/>
                  <a:ext cx="1129320" cy="11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Håndskrift 16">
                  <a:extLst>
                    <a:ext uri="{FF2B5EF4-FFF2-40B4-BE49-F238E27FC236}">
                      <a16:creationId xmlns:a16="http://schemas.microsoft.com/office/drawing/2014/main" id="{70201DE5-D3E0-F64C-8ABC-D31B1C84DFF2}"/>
                    </a:ext>
                  </a:extLst>
                </p14:cNvPr>
                <p14:cNvContentPartPr/>
                <p14:nvPr/>
              </p14:nvContentPartPr>
              <p14:xfrm>
                <a:off x="1967408" y="2553848"/>
                <a:ext cx="516960" cy="2030040"/>
              </p14:xfrm>
            </p:contentPart>
          </mc:Choice>
          <mc:Fallback>
            <p:pic>
              <p:nvPicPr>
                <p:cNvPr id="17" name="Håndskrift 16">
                  <a:extLst>
                    <a:ext uri="{FF2B5EF4-FFF2-40B4-BE49-F238E27FC236}">
                      <a16:creationId xmlns:a16="http://schemas.microsoft.com/office/drawing/2014/main" id="{70201DE5-D3E0-F64C-8ABC-D31B1C84DF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58408" y="2544848"/>
                  <a:ext cx="534600" cy="20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Håndskrift 19">
                <a:extLst>
                  <a:ext uri="{FF2B5EF4-FFF2-40B4-BE49-F238E27FC236}">
                    <a16:creationId xmlns:a16="http://schemas.microsoft.com/office/drawing/2014/main" id="{C8B10567-E414-2496-00CF-1C7A5384C449}"/>
                  </a:ext>
                </a:extLst>
              </p14:cNvPr>
              <p14:cNvContentPartPr/>
              <p14:nvPr/>
            </p14:nvContentPartPr>
            <p14:xfrm>
              <a:off x="2530448" y="2285288"/>
              <a:ext cx="614160" cy="3600"/>
            </p14:xfrm>
          </p:contentPart>
        </mc:Choice>
        <mc:Fallback>
          <p:pic>
            <p:nvPicPr>
              <p:cNvPr id="20" name="Håndskrift 19">
                <a:extLst>
                  <a:ext uri="{FF2B5EF4-FFF2-40B4-BE49-F238E27FC236}">
                    <a16:creationId xmlns:a16="http://schemas.microsoft.com/office/drawing/2014/main" id="{C8B10567-E414-2496-00CF-1C7A5384C4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8808" y="2141288"/>
                <a:ext cx="7578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Håndskrift 20">
                <a:extLst>
                  <a:ext uri="{FF2B5EF4-FFF2-40B4-BE49-F238E27FC236}">
                    <a16:creationId xmlns:a16="http://schemas.microsoft.com/office/drawing/2014/main" id="{082EF1EB-8F62-09BD-3861-4C0BEF2BC77C}"/>
                  </a:ext>
                </a:extLst>
              </p14:cNvPr>
              <p14:cNvContentPartPr/>
              <p14:nvPr/>
            </p14:nvContentPartPr>
            <p14:xfrm>
              <a:off x="2518928" y="2520008"/>
              <a:ext cx="423720" cy="360"/>
            </p14:xfrm>
          </p:contentPart>
        </mc:Choice>
        <mc:Fallback>
          <p:pic>
            <p:nvPicPr>
              <p:cNvPr id="21" name="Håndskrift 20">
                <a:extLst>
                  <a:ext uri="{FF2B5EF4-FFF2-40B4-BE49-F238E27FC236}">
                    <a16:creationId xmlns:a16="http://schemas.microsoft.com/office/drawing/2014/main" id="{082EF1EB-8F62-09BD-3861-4C0BEF2BC7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47288" y="2376008"/>
                <a:ext cx="567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Håndskrift 21">
                <a:extLst>
                  <a:ext uri="{FF2B5EF4-FFF2-40B4-BE49-F238E27FC236}">
                    <a16:creationId xmlns:a16="http://schemas.microsoft.com/office/drawing/2014/main" id="{010B33B6-245A-B90A-BF19-4AF36C036BB7}"/>
                  </a:ext>
                </a:extLst>
              </p14:cNvPr>
              <p14:cNvContentPartPr/>
              <p14:nvPr/>
            </p14:nvContentPartPr>
            <p14:xfrm>
              <a:off x="2504888" y="2714048"/>
              <a:ext cx="375840" cy="360"/>
            </p14:xfrm>
          </p:contentPart>
        </mc:Choice>
        <mc:Fallback>
          <p:pic>
            <p:nvPicPr>
              <p:cNvPr id="22" name="Håndskrift 21">
                <a:extLst>
                  <a:ext uri="{FF2B5EF4-FFF2-40B4-BE49-F238E27FC236}">
                    <a16:creationId xmlns:a16="http://schemas.microsoft.com/office/drawing/2014/main" id="{010B33B6-245A-B90A-BF19-4AF36C036B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2888" y="2570408"/>
                <a:ext cx="519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Håndskrift 22">
                <a:extLst>
                  <a:ext uri="{FF2B5EF4-FFF2-40B4-BE49-F238E27FC236}">
                    <a16:creationId xmlns:a16="http://schemas.microsoft.com/office/drawing/2014/main" id="{D9E46D76-476C-0B12-6461-24A26F749BAE}"/>
                  </a:ext>
                </a:extLst>
              </p14:cNvPr>
              <p14:cNvContentPartPr/>
              <p14:nvPr/>
            </p14:nvContentPartPr>
            <p14:xfrm>
              <a:off x="2541248" y="2905208"/>
              <a:ext cx="436320" cy="360"/>
            </p14:xfrm>
          </p:contentPart>
        </mc:Choice>
        <mc:Fallback>
          <p:pic>
            <p:nvPicPr>
              <p:cNvPr id="23" name="Håndskrift 22">
                <a:extLst>
                  <a:ext uri="{FF2B5EF4-FFF2-40B4-BE49-F238E27FC236}">
                    <a16:creationId xmlns:a16="http://schemas.microsoft.com/office/drawing/2014/main" id="{D9E46D76-476C-0B12-6461-24A26F749B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69608" y="2761568"/>
                <a:ext cx="57996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kstfelt 25">
            <a:extLst>
              <a:ext uri="{FF2B5EF4-FFF2-40B4-BE49-F238E27FC236}">
                <a16:creationId xmlns:a16="http://schemas.microsoft.com/office/drawing/2014/main" id="{E63FD420-263E-8ED4-557C-5EF99C187E2B}"/>
              </a:ext>
            </a:extLst>
          </p:cNvPr>
          <p:cNvSpPr txBox="1"/>
          <p:nvPr/>
        </p:nvSpPr>
        <p:spPr>
          <a:xfrm>
            <a:off x="183115" y="3360286"/>
            <a:ext cx="190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/>
              <a:t>Højest prop i emnet men kan også forekomme i de andre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C2F7CEA5-DE80-A1CC-E910-7EEA7FC57DD6}"/>
              </a:ext>
            </a:extLst>
          </p:cNvPr>
          <p:cNvSpPr txBox="1"/>
          <p:nvPr/>
        </p:nvSpPr>
        <p:spPr>
          <a:xfrm>
            <a:off x="649101" y="4682206"/>
            <a:ext cx="317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/>
              <a:t>Frequent and exclusive</a:t>
            </a:r>
            <a:r>
              <a:rPr lang="da-DK" sz="1200"/>
              <a:t>. Siger mest om hvad præcist dette emne er om  </a:t>
            </a: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D6BE199C-7371-5E8C-D8DE-3BA825061F39}"/>
              </a:ext>
            </a:extLst>
          </p:cNvPr>
          <p:cNvSpPr txBox="1"/>
          <p:nvPr/>
        </p:nvSpPr>
        <p:spPr>
          <a:xfrm>
            <a:off x="3488048" y="4001581"/>
            <a:ext cx="303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/>
              <a:t>Løfter</a:t>
            </a:r>
            <a:r>
              <a:rPr lang="da-DK" sz="1200"/>
              <a:t> </a:t>
            </a:r>
            <a:r>
              <a:rPr lang="da-DK" sz="1200" b="1"/>
              <a:t>sjældne</a:t>
            </a:r>
            <a:r>
              <a:rPr lang="da-DK" sz="1200"/>
              <a:t> corpus-ord op i dette emne, hvor de forekommer lidt mindre sjældent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796D11FC-B94B-2115-70A4-79A8955EBA30}"/>
              </a:ext>
            </a:extLst>
          </p:cNvPr>
          <p:cNvSpPr txBox="1"/>
          <p:nvPr/>
        </p:nvSpPr>
        <p:spPr>
          <a:xfrm>
            <a:off x="6103089" y="4888742"/>
            <a:ext cx="2530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b="1"/>
              <a:t>semantic coherence and exclusivity</a:t>
            </a:r>
            <a:r>
              <a:rPr lang="da-DK" sz="1200"/>
              <a:t>— blander hyppighed og raritet. Kan bruges til at navngive emnet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Håndskrift 29">
                <a:extLst>
                  <a:ext uri="{FF2B5EF4-FFF2-40B4-BE49-F238E27FC236}">
                    <a16:creationId xmlns:a16="http://schemas.microsoft.com/office/drawing/2014/main" id="{394E18C8-80FF-30ED-8F86-D2E29BD5B888}"/>
                  </a:ext>
                </a:extLst>
              </p14:cNvPr>
              <p14:cNvContentPartPr/>
              <p14:nvPr/>
            </p14:nvContentPartPr>
            <p14:xfrm>
              <a:off x="2857605" y="3024419"/>
              <a:ext cx="4057200" cy="1726560"/>
            </p14:xfrm>
          </p:contentPart>
        </mc:Choice>
        <mc:Fallback>
          <p:pic>
            <p:nvPicPr>
              <p:cNvPr id="30" name="Håndskrift 29">
                <a:extLst>
                  <a:ext uri="{FF2B5EF4-FFF2-40B4-BE49-F238E27FC236}">
                    <a16:creationId xmlns:a16="http://schemas.microsoft.com/office/drawing/2014/main" id="{394E18C8-80FF-30ED-8F86-D2E29BD5B8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48605" y="3015419"/>
                <a:ext cx="4074840" cy="17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Håndskrift 30">
                <a:extLst>
                  <a:ext uri="{FF2B5EF4-FFF2-40B4-BE49-F238E27FC236}">
                    <a16:creationId xmlns:a16="http://schemas.microsoft.com/office/drawing/2014/main" id="{7F1EA070-113F-329A-34D0-91EE006C2226}"/>
                  </a:ext>
                </a:extLst>
              </p14:cNvPr>
              <p14:cNvContentPartPr/>
              <p14:nvPr/>
            </p14:nvContentPartPr>
            <p14:xfrm>
              <a:off x="5081685" y="5519219"/>
              <a:ext cx="360" cy="360"/>
            </p14:xfrm>
          </p:contentPart>
        </mc:Choice>
        <mc:Fallback>
          <p:pic>
            <p:nvPicPr>
              <p:cNvPr id="31" name="Håndskrift 30">
                <a:extLst>
                  <a:ext uri="{FF2B5EF4-FFF2-40B4-BE49-F238E27FC236}">
                    <a16:creationId xmlns:a16="http://schemas.microsoft.com/office/drawing/2014/main" id="{7F1EA070-113F-329A-34D0-91EE006C222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73045" y="551057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72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FD671-CB44-9BF9-1A50-09AA78C7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ekst, skærmbillede, Font/skrifttype, dokument&#10;&#10;Indhold genereret af kunstig intelligens kan være forkert.">
            <a:extLst>
              <a:ext uri="{FF2B5EF4-FFF2-40B4-BE49-F238E27FC236}">
                <a16:creationId xmlns:a16="http://schemas.microsoft.com/office/drawing/2014/main" id="{33420BDE-025B-034C-F621-614BCEBF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00778"/>
            <a:ext cx="7772400" cy="43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09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A7F2F-67E3-912E-3359-7DD74E07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kvittering, skærmbillede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94DD7977-5493-A99A-B54C-02EF000F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8" y="1504438"/>
            <a:ext cx="5627422" cy="4365367"/>
          </a:xfrm>
          <a:prstGeom prst="rect">
            <a:avLst/>
          </a:prstGeom>
        </p:spPr>
      </p:pic>
      <p:pic>
        <p:nvPicPr>
          <p:cNvPr id="4" name="Billede 3" descr="Et billede, der indeholder tekst, Font/skrifttype, Grafik, hvid&#10;&#10;Indhold genereret af kunstig intelligens kan være forkert.">
            <a:extLst>
              <a:ext uri="{FF2B5EF4-FFF2-40B4-BE49-F238E27FC236}">
                <a16:creationId xmlns:a16="http://schemas.microsoft.com/office/drawing/2014/main" id="{56494F23-5E77-1B99-AED8-6A96B7EC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8" y="971038"/>
            <a:ext cx="2806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3E87-2825-7474-4270-F5056EFCC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 descr="Et billede, der indeholder tekst, skærmbillede, Font/skrifttype, algebra&#10;&#10;Indhold genereret af kunstig intelligens kan være forkert.">
            <a:extLst>
              <a:ext uri="{FF2B5EF4-FFF2-40B4-BE49-F238E27FC236}">
                <a16:creationId xmlns:a16="http://schemas.microsoft.com/office/drawing/2014/main" id="{0AA8C4D6-FC6C-47BF-0653-BC78CEC3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5" y="1104456"/>
            <a:ext cx="4564173" cy="1394872"/>
          </a:xfrm>
          <a:prstGeom prst="rect">
            <a:avLst/>
          </a:prstGeom>
        </p:spPr>
      </p:pic>
      <p:pic>
        <p:nvPicPr>
          <p:cNvPr id="8" name="Billede 7" descr="Et billede, der indeholder Font/skrifttype, tekst, hvid, typografi&#10;&#10;Indhold genereret af kunstig intelligens kan være forkert.">
            <a:extLst>
              <a:ext uri="{FF2B5EF4-FFF2-40B4-BE49-F238E27FC236}">
                <a16:creationId xmlns:a16="http://schemas.microsoft.com/office/drawing/2014/main" id="{09A44487-8EE6-AD3D-8A83-169DC3BCF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5" y="2532703"/>
            <a:ext cx="1886836" cy="483804"/>
          </a:xfrm>
          <a:prstGeom prst="rect">
            <a:avLst/>
          </a:prstGeom>
        </p:spPr>
      </p:pic>
      <p:pic>
        <p:nvPicPr>
          <p:cNvPr id="10" name="Billede 9" descr="Et billede, der indeholder tekst, Font/skrifttype, hvid, Grafik&#10;&#10;Indhold genereret af kunstig intelligens kan være forkert.">
            <a:extLst>
              <a:ext uri="{FF2B5EF4-FFF2-40B4-BE49-F238E27FC236}">
                <a16:creationId xmlns:a16="http://schemas.microsoft.com/office/drawing/2014/main" id="{82F40A39-BBD1-2CB6-D412-96E27068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45" y="3057857"/>
            <a:ext cx="2689151" cy="338258"/>
          </a:xfrm>
          <a:prstGeom prst="rect">
            <a:avLst/>
          </a:prstGeom>
        </p:spPr>
      </p:pic>
      <p:pic>
        <p:nvPicPr>
          <p:cNvPr id="12" name="Billede 11" descr="Et billede, der indeholder Font/skrifttype, tekst, hvid, Grafik&#10;&#10;Indhold genereret af kunstig intelligens kan være forkert.">
            <a:extLst>
              <a:ext uri="{FF2B5EF4-FFF2-40B4-BE49-F238E27FC236}">
                <a16:creationId xmlns:a16="http://schemas.microsoft.com/office/drawing/2014/main" id="{D48BDF3F-238F-2C88-39D2-F51730698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45" y="3507849"/>
            <a:ext cx="2083982" cy="34006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AC35F34D-E192-3727-D2B5-4CDFF4BA2417}"/>
              </a:ext>
            </a:extLst>
          </p:cNvPr>
          <p:cNvSpPr txBox="1"/>
          <p:nvPr/>
        </p:nvSpPr>
        <p:spPr>
          <a:xfrm>
            <a:off x="1116419" y="7017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STM</a:t>
            </a:r>
          </a:p>
        </p:txBody>
      </p:sp>
    </p:spTree>
    <p:extLst>
      <p:ext uri="{BB962C8B-B14F-4D97-AF65-F5344CB8AC3E}">
        <p14:creationId xmlns:p14="http://schemas.microsoft.com/office/powerpoint/2010/main" val="148237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B960-222D-C156-47BA-514AF238B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96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B5A99-E89A-E355-997B-D7D9B863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E217EC0B-6616-98A2-06C7-5F4ADDF265F2}"/>
              </a:ext>
            </a:extLst>
          </p:cNvPr>
          <p:cNvSpPr txBox="1"/>
          <p:nvPr/>
        </p:nvSpPr>
        <p:spPr>
          <a:xfrm>
            <a:off x="547577" y="1860516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tidytext package provides this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method for extracting the </a:t>
            </a:r>
            <a:r>
              <a:rPr lang="da-DK" b="1" i="1">
                <a:effectLst/>
                <a:latin typeface="Times"/>
              </a:rPr>
              <a:t>per-topic-per-word </a:t>
            </a:r>
            <a:r>
              <a:rPr lang="da-DK" i="1">
                <a:effectLst/>
                <a:latin typeface="Times"/>
              </a:rPr>
              <a:t>probabilities, called </a:t>
            </a:r>
            <a:r>
              <a:rPr lang="el-GR" i="1">
                <a:effectLst/>
                <a:latin typeface="Times"/>
              </a:rPr>
              <a:t>β (“</a:t>
            </a:r>
            <a:r>
              <a:rPr lang="da-DK" i="1">
                <a:effectLst/>
                <a:latin typeface="Times"/>
              </a:rPr>
              <a:t>beta”), from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he model.</a:t>
            </a:r>
            <a:endParaRPr lang="da-DK">
              <a:effectLst/>
              <a:latin typeface="Times"/>
            </a:endParaRPr>
          </a:p>
        </p:txBody>
      </p:sp>
      <p:pic>
        <p:nvPicPr>
          <p:cNvPr id="5" name="Billede 4" descr="Et billede, der indeholder tekst, Font/skrifttype, skærmbillede, nummer/tal&#10;&#10;Indhold genereret af kunstig intelligens kan være forkert.">
            <a:extLst>
              <a:ext uri="{FF2B5EF4-FFF2-40B4-BE49-F238E27FC236}">
                <a16:creationId xmlns:a16="http://schemas.microsoft.com/office/drawing/2014/main" id="{A4EEA9BB-889D-70DA-6012-C8877AE3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88" y="3662040"/>
            <a:ext cx="2492441" cy="25273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B8FC19E9-5DDB-89C1-DD9A-51BCE5AEB4B7}"/>
              </a:ext>
            </a:extLst>
          </p:cNvPr>
          <p:cNvSpPr txBox="1"/>
          <p:nvPr/>
        </p:nvSpPr>
        <p:spPr>
          <a:xfrm>
            <a:off x="3230229" y="3932595"/>
            <a:ext cx="462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probability of that term being generated</a:t>
            </a:r>
            <a:endParaRPr lang="da-DK">
              <a:effectLst/>
              <a:latin typeface="Times"/>
            </a:endParaRPr>
          </a:p>
          <a:p>
            <a:r>
              <a:rPr lang="da-DK" i="1">
                <a:effectLst/>
                <a:latin typeface="Times"/>
              </a:rPr>
              <a:t>from that topic.</a:t>
            </a:r>
            <a:endParaRPr lang="da-DK">
              <a:effectLst/>
              <a:latin typeface="Times"/>
            </a:endParaRPr>
          </a:p>
        </p:txBody>
      </p:sp>
      <p:pic>
        <p:nvPicPr>
          <p:cNvPr id="8" name="Billede 7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FB56B4B7-1132-8A2D-5785-87E4DABB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27" y="4578926"/>
            <a:ext cx="2267983" cy="1645863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63CC9E48-BF05-C19F-59C2-477DE7DFCB30}"/>
              </a:ext>
            </a:extLst>
          </p:cNvPr>
          <p:cNvSpPr txBox="1"/>
          <p:nvPr/>
        </p:nvSpPr>
        <p:spPr>
          <a:xfrm>
            <a:off x="547577" y="867421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BETA</a:t>
            </a:r>
            <a:endParaRPr lang="da-DK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0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D40A-F1AC-5162-487D-B81780EBB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D9BFE236-7AB6-A165-C5B1-A8F657BCDB1E}"/>
              </a:ext>
            </a:extLst>
          </p:cNvPr>
          <p:cNvSpPr txBox="1"/>
          <p:nvPr/>
        </p:nvSpPr>
        <p:spPr>
          <a:xfrm>
            <a:off x="547577" y="1589961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tidytext package provides this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method for extracting the </a:t>
            </a:r>
            <a:r>
              <a:rPr lang="da-DK" b="1" i="1">
                <a:effectLst/>
                <a:latin typeface="Times"/>
              </a:rPr>
              <a:t>per-topic-per-word </a:t>
            </a:r>
            <a:r>
              <a:rPr lang="da-DK" i="1">
                <a:effectLst/>
                <a:latin typeface="Times"/>
              </a:rPr>
              <a:t>probabilities, called </a:t>
            </a:r>
            <a:r>
              <a:rPr lang="el-GR" i="1">
                <a:effectLst/>
                <a:latin typeface="Times"/>
              </a:rPr>
              <a:t>β (“</a:t>
            </a:r>
            <a:r>
              <a:rPr lang="da-DK" i="1">
                <a:effectLst/>
                <a:latin typeface="Times"/>
              </a:rPr>
              <a:t>beta”), from</a:t>
            </a:r>
            <a:r>
              <a:rPr lang="da-DK">
                <a:latin typeface="Times"/>
              </a:rPr>
              <a:t> </a:t>
            </a:r>
            <a:r>
              <a:rPr lang="da-DK" i="1">
                <a:latin typeface="Times"/>
              </a:rPr>
              <a:t>th</a:t>
            </a:r>
            <a:r>
              <a:rPr lang="da-DK" i="1">
                <a:effectLst/>
                <a:latin typeface="Times"/>
              </a:rPr>
              <a:t>e model.</a:t>
            </a:r>
            <a:endParaRPr lang="da-DK">
              <a:effectLst/>
              <a:latin typeface="Times"/>
            </a:endParaRP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C623D16F-6C0D-3F92-C0F8-214D648DBA18}"/>
              </a:ext>
            </a:extLst>
          </p:cNvPr>
          <p:cNvSpPr txBox="1"/>
          <p:nvPr/>
        </p:nvSpPr>
        <p:spPr>
          <a:xfrm>
            <a:off x="547577" y="2651056"/>
            <a:ext cx="462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the probability of that term being generated</a:t>
            </a:r>
            <a:endParaRPr lang="da-DK">
              <a:effectLst/>
              <a:latin typeface="Times"/>
            </a:endParaRPr>
          </a:p>
          <a:p>
            <a:r>
              <a:rPr lang="da-DK" i="1">
                <a:effectLst/>
                <a:latin typeface="Times"/>
              </a:rPr>
              <a:t>from that topic.</a:t>
            </a:r>
            <a:endParaRPr lang="da-DK">
              <a:effectLst/>
              <a:latin typeface="Times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DADE9ECD-D634-B30A-4DAB-686CA81910CA}"/>
              </a:ext>
            </a:extLst>
          </p:cNvPr>
          <p:cNvSpPr txBox="1"/>
          <p:nvPr/>
        </p:nvSpPr>
        <p:spPr>
          <a:xfrm>
            <a:off x="547577" y="867421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BETA</a:t>
            </a:r>
            <a:endParaRPr lang="da-DK">
              <a:solidFill>
                <a:schemeClr val="accent2"/>
              </a:solidFill>
            </a:endParaRPr>
          </a:p>
        </p:txBody>
      </p:sp>
      <p:pic>
        <p:nvPicPr>
          <p:cNvPr id="4" name="Billede 3" descr="Et billede, der indeholder tekst, skærmbillede, Font/skrifttype, hvid&#10;&#10;Indhold genereret af kunstig intelligens kan være forkert.">
            <a:extLst>
              <a:ext uri="{FF2B5EF4-FFF2-40B4-BE49-F238E27FC236}">
                <a16:creationId xmlns:a16="http://schemas.microsoft.com/office/drawing/2014/main" id="{C23A88EA-A6A0-32F9-F417-6ADA913A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" y="4810226"/>
            <a:ext cx="7772400" cy="1320449"/>
          </a:xfrm>
          <a:prstGeom prst="rect">
            <a:avLst/>
          </a:prstGeom>
        </p:spPr>
      </p:pic>
      <p:pic>
        <p:nvPicPr>
          <p:cNvPr id="9" name="Billede 8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C352C122-F407-45F8-EF2C-B7E17C6B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99" y="1452196"/>
            <a:ext cx="1860205" cy="27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Kurve, Font/skrifttype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7C756E7F-0D38-24D3-7383-4E6D4B87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54" y="3702983"/>
            <a:ext cx="7155846" cy="31550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795D6-C601-4670-8E9A-AEF09D7D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36" y="591291"/>
            <a:ext cx="7886700" cy="660115"/>
          </a:xfrm>
        </p:spPr>
        <p:txBody>
          <a:bodyPr anchor="ctr">
            <a:normAutofit/>
          </a:bodyPr>
          <a:lstStyle/>
          <a:p>
            <a:pPr algn="ctr"/>
            <a:r>
              <a:rPr lang="en-US" sz="3300" dirty="0"/>
              <a:t>Agenda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435230-F3D9-42B4-9D73-AE1666D46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5814192" cy="4235906"/>
          </a:xfrm>
        </p:spPr>
        <p:txBody>
          <a:bodyPr>
            <a:normAutofit fontScale="77500" lnSpcReduction="20000"/>
          </a:bodyPr>
          <a:lstStyle/>
          <a:p>
            <a:r>
              <a:rPr lang="da-DK" sz="2000" dirty="0" err="1"/>
              <a:t>Bigrams</a:t>
            </a:r>
          </a:p>
          <a:p>
            <a:pPr lvl="1"/>
            <a:r>
              <a:rPr lang="da-DK" sz="1800" dirty="0" err="1"/>
              <a:t>Jane Austen</a:t>
            </a:r>
          </a:p>
          <a:p>
            <a:pPr lvl="2"/>
            <a:r>
              <a:rPr lang="da-DK" sz="1600" dirty="0"/>
              <a:t>gender-analyse</a:t>
            </a:r>
          </a:p>
          <a:p>
            <a:pPr lvl="2"/>
            <a:r>
              <a:rPr lang="da-DK" sz="1600" dirty="0"/>
              <a:t>Network</a:t>
            </a:r>
          </a:p>
          <a:p>
            <a:r>
              <a:rPr lang="da-DK" sz="2000" dirty="0"/>
              <a:t>Eksamensleg I</a:t>
            </a:r>
          </a:p>
          <a:p>
            <a:pPr lvl="1"/>
            <a:r>
              <a:rPr lang="da-DK" sz="1800" dirty="0"/>
              <a:t>Find en tekst fra gutenberg</a:t>
            </a:r>
          </a:p>
          <a:p>
            <a:pPr lvl="1"/>
            <a:r>
              <a:rPr lang="da-DK" sz="1800" dirty="0"/>
              <a:t>Gennemgå trin</a:t>
            </a:r>
          </a:p>
          <a:p>
            <a:pPr lvl="2"/>
            <a:r>
              <a:rPr lang="da-DK" sz="1400" dirty="0"/>
              <a:t>Opdel, optæl</a:t>
            </a:r>
          </a:p>
          <a:p>
            <a:pPr lvl="2"/>
            <a:r>
              <a:rPr lang="da-DK" sz="1400" dirty="0"/>
              <a:t>Bigrams,separate,count,filter,viz</a:t>
            </a:r>
          </a:p>
          <a:p>
            <a:r>
              <a:rPr lang="da-DK" sz="2000" dirty="0"/>
              <a:t>Eksamensleg II - Danske prædikener</a:t>
            </a:r>
          </a:p>
          <a:p>
            <a:pPr lvl="1"/>
            <a:r>
              <a:rPr lang="da-DK" sz="1600" dirty="0"/>
              <a:t>Wordcount</a:t>
            </a:r>
          </a:p>
          <a:p>
            <a:pPr lvl="1"/>
            <a:r>
              <a:rPr lang="da-DK" sz="1600" dirty="0"/>
              <a:t>Sentiment</a:t>
            </a:r>
          </a:p>
          <a:p>
            <a:pPr lvl="1"/>
            <a:r>
              <a:rPr lang="da-DK" sz="1600" dirty="0"/>
              <a:t>Wordclouds</a:t>
            </a:r>
          </a:p>
          <a:p>
            <a:r>
              <a:rPr lang="da-DK" sz="2400" dirty="0"/>
              <a:t>Silge og Danske Prædikener</a:t>
            </a:r>
          </a:p>
          <a:p>
            <a:pPr lvl="1"/>
            <a:r>
              <a:rPr lang="da-DK" sz="2000" dirty="0"/>
              <a:t>Tag silges ”flow” og overfør til</a:t>
            </a:r>
          </a:p>
          <a:p>
            <a:pPr lvl="2"/>
            <a:r>
              <a:rPr lang="da-DK" sz="1600" dirty="0"/>
              <a:t>Danske præster</a:t>
            </a:r>
          </a:p>
          <a:p>
            <a:pPr lvl="2"/>
            <a:r>
              <a:rPr lang="da-DK" sz="1600" dirty="0"/>
              <a:t>HC-Andersen</a:t>
            </a:r>
          </a:p>
          <a:p>
            <a:pPr lvl="1"/>
            <a:endParaRPr lang="da-DK" sz="1000" dirty="0"/>
          </a:p>
          <a:p>
            <a:pPr marL="457200" lvl="1" indent="0">
              <a:buNone/>
            </a:pP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913635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9B6E-8C14-3BF8-E313-FC3E64B9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9531D2DB-67D7-772A-FC07-397175F5519D}"/>
              </a:ext>
            </a:extLst>
          </p:cNvPr>
          <p:cNvSpPr txBox="1"/>
          <p:nvPr/>
        </p:nvSpPr>
        <p:spPr>
          <a:xfrm>
            <a:off x="181270" y="808583"/>
            <a:ext cx="462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i="1">
                <a:effectLst/>
                <a:latin typeface="Times"/>
              </a:rPr>
              <a:t>per-document-per-topic probabilities</a:t>
            </a:r>
            <a:endParaRPr lang="da-DK">
              <a:effectLst/>
              <a:latin typeface="Times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D87A61FF-E079-3593-4693-7602309F2483}"/>
              </a:ext>
            </a:extLst>
          </p:cNvPr>
          <p:cNvSpPr txBox="1"/>
          <p:nvPr/>
        </p:nvSpPr>
        <p:spPr>
          <a:xfrm>
            <a:off x="4130749" y="688491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Each of these values is an estimated proportion of words from that document that are</a:t>
            </a:r>
            <a:endParaRPr lang="da-DK">
              <a:effectLst/>
              <a:latin typeface="Times"/>
            </a:endParaRPr>
          </a:p>
          <a:p>
            <a:r>
              <a:rPr lang="da-DK" i="1">
                <a:effectLst/>
                <a:latin typeface="Times"/>
              </a:rPr>
              <a:t>generated from that topic. </a:t>
            </a:r>
            <a:endParaRPr lang="da-DK">
              <a:effectLst/>
              <a:latin typeface="Times"/>
            </a:endParaRPr>
          </a:p>
        </p:txBody>
      </p:sp>
      <p:pic>
        <p:nvPicPr>
          <p:cNvPr id="9" name="Billede 8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3577B888-72D8-3C16-7221-4C03DD06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57" y="3003652"/>
            <a:ext cx="2539458" cy="2655264"/>
          </a:xfrm>
          <a:prstGeom prst="rect">
            <a:avLst/>
          </a:prstGeom>
        </p:spPr>
      </p:pic>
      <p:pic>
        <p:nvPicPr>
          <p:cNvPr id="11" name="Billede 10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4942F6CC-BA97-0BCE-26EE-49183BFA3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07" y="3199268"/>
            <a:ext cx="2535717" cy="2264033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68EA7A09-D290-D543-8A09-99BF4189E7BA}"/>
              </a:ext>
            </a:extLst>
          </p:cNvPr>
          <p:cNvSpPr txBox="1"/>
          <p:nvPr/>
        </p:nvSpPr>
        <p:spPr>
          <a:xfrm>
            <a:off x="4130749" y="1678896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a-DK" i="1">
                <a:effectLst/>
                <a:latin typeface="Times"/>
              </a:rPr>
              <a:t>For example, the model estimates that only about 99% of</a:t>
            </a:r>
            <a:r>
              <a:rPr lang="da-DK">
                <a:latin typeface="Times"/>
              </a:rPr>
              <a:t> </a:t>
            </a:r>
            <a:r>
              <a:rPr lang="da-DK" i="1">
                <a:effectLst/>
                <a:latin typeface="Times"/>
              </a:rPr>
              <a:t>the words in document 10 are generated from topic 5.</a:t>
            </a:r>
            <a:endParaRPr lang="da-DK">
              <a:effectLst/>
              <a:latin typeface="Times"/>
            </a:endParaRP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0DE4C16E-EF47-7B26-BE50-E2A6893B42B3}"/>
              </a:ext>
            </a:extLst>
          </p:cNvPr>
          <p:cNvSpPr txBox="1"/>
          <p:nvPr/>
        </p:nvSpPr>
        <p:spPr>
          <a:xfrm>
            <a:off x="590108" y="279843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GAMMA</a:t>
            </a:r>
            <a:endParaRPr lang="da-DK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3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44CD-4BC2-2924-FABE-28087229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24957307-9826-418C-76A1-512CA1A6DBFC}"/>
              </a:ext>
            </a:extLst>
          </p:cNvPr>
          <p:cNvSpPr txBox="1"/>
          <p:nvPr/>
        </p:nvSpPr>
        <p:spPr>
          <a:xfrm>
            <a:off x="181270" y="808583"/>
            <a:ext cx="462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i="1">
                <a:effectLst/>
                <a:latin typeface="Times"/>
              </a:rPr>
              <a:t>per-document-per-topic probabilities</a:t>
            </a:r>
            <a:endParaRPr lang="da-DK">
              <a:effectLst/>
              <a:latin typeface="Times"/>
            </a:endParaRPr>
          </a:p>
        </p:txBody>
      </p:sp>
      <p:pic>
        <p:nvPicPr>
          <p:cNvPr id="11" name="Billede 10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75D2727D-2D6F-468A-16FE-020EFD41F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7" y="1678896"/>
            <a:ext cx="2535717" cy="2264033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2115E23E-D530-629C-D51F-DD3F3C2E4018}"/>
              </a:ext>
            </a:extLst>
          </p:cNvPr>
          <p:cNvSpPr txBox="1"/>
          <p:nvPr/>
        </p:nvSpPr>
        <p:spPr>
          <a:xfrm>
            <a:off x="590108" y="279843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2"/>
                </a:solidFill>
              </a:rPr>
              <a:t>GAMMA</a:t>
            </a:r>
            <a:endParaRPr lang="da-DK">
              <a:solidFill>
                <a:schemeClr val="accent2"/>
              </a:solidFill>
            </a:endParaRPr>
          </a:p>
        </p:txBody>
      </p:sp>
      <p:pic>
        <p:nvPicPr>
          <p:cNvPr id="3" name="Billede 2" descr="Et billede, der indeholder skærmbillede, Kurve, tekst, linje/række&#10;&#10;Indhold genereret af kunstig intelligens kan være forkert.">
            <a:extLst>
              <a:ext uri="{FF2B5EF4-FFF2-40B4-BE49-F238E27FC236}">
                <a16:creationId xmlns:a16="http://schemas.microsoft.com/office/drawing/2014/main" id="{FF0BEBFA-EF66-A728-DF66-35D3ED4A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58" y="1435925"/>
            <a:ext cx="4732965" cy="30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8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A2C3C-B65C-3D73-21C7-0733FF116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22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E6BF-001B-1255-F5D9-AB517AEF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>
            <a:extLst>
              <a:ext uri="{FF2B5EF4-FFF2-40B4-BE49-F238E27FC236}">
                <a16:creationId xmlns:a16="http://schemas.microsoft.com/office/drawing/2014/main" id="{5A136349-D1C4-51D7-57E3-570B58734B79}"/>
              </a:ext>
            </a:extLst>
          </p:cNvPr>
          <p:cNvSpPr txBox="1"/>
          <p:nvPr/>
        </p:nvSpPr>
        <p:spPr>
          <a:xfrm>
            <a:off x="448441" y="293554"/>
            <a:ext cx="462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4.1.1</a:t>
            </a:r>
            <a:r>
              <a:rPr lang="da-DK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filtering and viz n-grams </a:t>
            </a:r>
          </a:p>
        </p:txBody>
      </p:sp>
      <p:pic>
        <p:nvPicPr>
          <p:cNvPr id="6" name="Billede 5" descr="Et billede, der indeholder tekst, Font/skrifttype, hvid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C57BB56E-4DF3-8946-91B5-470B815B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85" y="831798"/>
            <a:ext cx="2900723" cy="938963"/>
          </a:xfrm>
          <a:prstGeom prst="rect">
            <a:avLst/>
          </a:prstGeom>
        </p:spPr>
      </p:pic>
      <p:pic>
        <p:nvPicPr>
          <p:cNvPr id="10" name="Billede 9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2CE56FA7-5C25-F9B5-D6F2-7A057132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35" y="3208940"/>
            <a:ext cx="1501406" cy="155779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F1C1EE85-676A-CAD4-9050-EFB103783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08" y="1844549"/>
            <a:ext cx="3771900" cy="977900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023042E8-649D-D6FC-BEF0-51A2FCA6DDEC}"/>
              </a:ext>
            </a:extLst>
          </p:cNvPr>
          <p:cNvSpPr txBox="1"/>
          <p:nvPr/>
        </p:nvSpPr>
        <p:spPr>
          <a:xfrm>
            <a:off x="2701549" y="2839608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Negative liste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1B88C72C-5773-1FFF-E7F0-6023323F3F8F}"/>
              </a:ext>
            </a:extLst>
          </p:cNvPr>
          <p:cNvSpPr txBox="1"/>
          <p:nvPr/>
        </p:nvSpPr>
        <p:spPr>
          <a:xfrm>
            <a:off x="766926" y="2839608"/>
            <a:ext cx="14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Positiv liste</a:t>
            </a:r>
          </a:p>
        </p:txBody>
      </p:sp>
      <p:pic>
        <p:nvPicPr>
          <p:cNvPr id="20" name="Billede 19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D142E6D3-8802-E0A3-3B03-709D9540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4" y="3256653"/>
            <a:ext cx="1501406" cy="1557797"/>
          </a:xfrm>
          <a:prstGeom prst="rect">
            <a:avLst/>
          </a:prstGeom>
        </p:spPr>
      </p:pic>
      <p:pic>
        <p:nvPicPr>
          <p:cNvPr id="22" name="Billede 21" descr="Et billede, der indeholder tekst, skærmbillede, Font/skrifttype, nummer/tal&#10;&#10;Indhold genereret af kunstig intelligens kan være forkert.">
            <a:extLst>
              <a:ext uri="{FF2B5EF4-FFF2-40B4-BE49-F238E27FC236}">
                <a16:creationId xmlns:a16="http://schemas.microsoft.com/office/drawing/2014/main" id="{CA26B03D-32AD-8241-166F-1D1B451FA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006" y="1046957"/>
            <a:ext cx="2096474" cy="4688958"/>
          </a:xfrm>
          <a:prstGeom prst="rect">
            <a:avLst/>
          </a:prstGeom>
        </p:spPr>
      </p:pic>
      <p:sp>
        <p:nvSpPr>
          <p:cNvPr id="23" name="Tekstfelt 22">
            <a:extLst>
              <a:ext uri="{FF2B5EF4-FFF2-40B4-BE49-F238E27FC236}">
                <a16:creationId xmlns:a16="http://schemas.microsoft.com/office/drawing/2014/main" id="{4743594D-A4A9-7BE7-013C-AB81CAD63F0D}"/>
              </a:ext>
            </a:extLst>
          </p:cNvPr>
          <p:cNvSpPr txBox="1"/>
          <p:nvPr/>
        </p:nvSpPr>
        <p:spPr>
          <a:xfrm>
            <a:off x="6550848" y="67762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Visualisér</a:t>
            </a:r>
          </a:p>
        </p:txBody>
      </p:sp>
      <p:pic>
        <p:nvPicPr>
          <p:cNvPr id="25" name="Billede 24" descr="Et billede, der indeholder tekst, Font/skrifttype, algebra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088916D1-16E2-3453-996F-68DC745CA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34" y="4999171"/>
            <a:ext cx="7772400" cy="15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6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A7186654-06A4-5BB7-C1FC-1116E835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827753"/>
            <a:ext cx="8247487" cy="55204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8E90AD-71C3-430E-BF8B-2F9F5778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80" y="118242"/>
            <a:ext cx="7886700" cy="1004889"/>
          </a:xfrm>
        </p:spPr>
        <p:txBody>
          <a:bodyPr anchor="ctr">
            <a:normAutofit/>
          </a:bodyPr>
          <a:lstStyle/>
          <a:p>
            <a:r>
              <a:rPr lang="da-DK" dirty="0" err="1"/>
              <a:t>Unnest</a:t>
            </a:r>
            <a:r>
              <a:rPr lang="da-DK" dirty="0"/>
              <a:t> </a:t>
            </a:r>
            <a:r>
              <a:rPr lang="da-DK" dirty="0" err="1"/>
              <a:t>token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 descr="Et billede, der indeholder skærmbillede, gul, design&#10;&#10;Automatisk genereret beskrivelse">
            <a:extLst>
              <a:ext uri="{FF2B5EF4-FFF2-40B4-BE49-F238E27FC236}">
                <a16:creationId xmlns:a16="http://schemas.microsoft.com/office/drawing/2014/main" id="{52D58BEB-AE09-4A02-A572-239E9F90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03079"/>
            <a:ext cx="4483100" cy="4140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795D6-C601-4670-8E9A-AEF09D7D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660115"/>
          </a:xfrm>
        </p:spPr>
        <p:txBody>
          <a:bodyPr anchor="ctr">
            <a:normAutofit/>
          </a:bodyPr>
          <a:lstStyle/>
          <a:p>
            <a:r>
              <a:rPr lang="da-DK" sz="1800" b="0" i="0">
                <a:solidFill>
                  <a:srgbClr val="6C6C6C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4.1.4</a:t>
            </a:r>
            <a:r>
              <a:rPr lang="da-DK" sz="18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 Visualizing a network of bigrams with ggraph</a:t>
            </a:r>
            <a:endParaRPr lang="en-US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907BA63-5253-F604-C3CD-BC6780A0FAD3}"/>
              </a:ext>
            </a:extLst>
          </p:cNvPr>
          <p:cNvSpPr txBox="1"/>
          <p:nvPr/>
        </p:nvSpPr>
        <p:spPr>
          <a:xfrm>
            <a:off x="628650" y="1345915"/>
            <a:ext cx="651838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A graph can be constructed from a tidy object since it has three variables: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a-DK" sz="1600" b="1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from</a:t>
            </a:r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: the node an edge is coming from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a-DK" sz="1600" b="1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to</a:t>
            </a:r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: the node an edge is going towards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a-DK" sz="1600" b="1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weight</a:t>
            </a:r>
            <a:r>
              <a:rPr lang="da-DK" sz="1600" b="0" i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Roboto" pitchFamily="2" charset="0"/>
              </a:rPr>
              <a:t>: A numeric value associated with each edge</a:t>
            </a:r>
          </a:p>
        </p:txBody>
      </p:sp>
    </p:spTree>
    <p:extLst>
      <p:ext uri="{BB962C8B-B14F-4D97-AF65-F5344CB8AC3E}">
        <p14:creationId xmlns:p14="http://schemas.microsoft.com/office/powerpoint/2010/main" val="330287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D937A-5E79-435E-9290-9087932F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FC64CC-7367-1437-4783-7A1A9EAE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Silge on Sherlock Holmes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40FFB05-0C40-A91C-76EB-BC9B27479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2237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9CBB1-884F-8AB9-4904-2445000DB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 descr="Et billede, der indeholder tekst, skærmbillede, Font/skrifttype, visitkort&#10;&#10;Indhold genereret af kunstig intelligens kan være forkert.">
            <a:extLst>
              <a:ext uri="{FF2B5EF4-FFF2-40B4-BE49-F238E27FC236}">
                <a16:creationId xmlns:a16="http://schemas.microsoft.com/office/drawing/2014/main" id="{3ED2F12C-F5AC-744A-1033-5E9C07E6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4" y="316466"/>
            <a:ext cx="5740400" cy="2120900"/>
          </a:xfrm>
          <a:prstGeom prst="rect">
            <a:avLst/>
          </a:prstGeom>
        </p:spPr>
      </p:pic>
      <p:pic>
        <p:nvPicPr>
          <p:cNvPr id="7" name="Billede 6" descr="Et billede, der indeholder tekst, håndskrift, blæk/sværte&#10;&#10;Indhold genereret af kunstig intelligens kan være forkert.">
            <a:extLst>
              <a:ext uri="{FF2B5EF4-FFF2-40B4-BE49-F238E27FC236}">
                <a16:creationId xmlns:a16="http://schemas.microsoft.com/office/drawing/2014/main" id="{E4051510-DC8A-EE3E-E9FE-FF9EFFEB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76"/>
          <a:stretch/>
        </p:blipFill>
        <p:spPr>
          <a:xfrm>
            <a:off x="4178595" y="812406"/>
            <a:ext cx="4561368" cy="584608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F7879F3-D8F0-19AA-9FF8-4E5C38B34B9F}"/>
              </a:ext>
            </a:extLst>
          </p:cNvPr>
          <p:cNvSpPr txBox="1"/>
          <p:nvPr/>
        </p:nvSpPr>
        <p:spPr>
          <a:xfrm>
            <a:off x="393405" y="3136605"/>
            <a:ext cx="24010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/>
              <a:t>Annotate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Story, count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Explore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Td-idf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Topics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Dtm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tidy</a:t>
            </a:r>
          </a:p>
        </p:txBody>
      </p:sp>
    </p:spTree>
    <p:extLst>
      <p:ext uri="{BB962C8B-B14F-4D97-AF65-F5344CB8AC3E}">
        <p14:creationId xmlns:p14="http://schemas.microsoft.com/office/powerpoint/2010/main" val="71772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E7B62-756A-08D2-7E86-710EDEA2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kst, Font/skrifttype, skærmbillede, dokument&#10;&#10;Indhold genereret af kunstig intelligens kan være forkert.">
            <a:extLst>
              <a:ext uri="{FF2B5EF4-FFF2-40B4-BE49-F238E27FC236}">
                <a16:creationId xmlns:a16="http://schemas.microsoft.com/office/drawing/2014/main" id="{4475818D-1E01-3124-0C50-F42EBF7A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81" y="318974"/>
            <a:ext cx="4643867" cy="2878027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0E193518-E533-BB89-9F51-1E3F39C85C9E}"/>
              </a:ext>
            </a:extLst>
          </p:cNvPr>
          <p:cNvSpPr txBox="1"/>
          <p:nvPr/>
        </p:nvSpPr>
        <p:spPr>
          <a:xfrm>
            <a:off x="627321" y="3370521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Tokenize and viz</a:t>
            </a:r>
          </a:p>
        </p:txBody>
      </p:sp>
      <p:pic>
        <p:nvPicPr>
          <p:cNvPr id="13" name="Billede 12" descr="Et billede, der indeholder tekst, Font/skrifttype, skærmbillede, plakat&#10;&#10;Indhold genereret af kunstig intelligens kan være forkert.">
            <a:extLst>
              <a:ext uri="{FF2B5EF4-FFF2-40B4-BE49-F238E27FC236}">
                <a16:creationId xmlns:a16="http://schemas.microsoft.com/office/drawing/2014/main" id="{8CC0F9ED-4495-76A7-56AC-070938DF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13" y="3661000"/>
            <a:ext cx="2806873" cy="2601578"/>
          </a:xfrm>
          <a:prstGeom prst="rect">
            <a:avLst/>
          </a:prstGeom>
        </p:spPr>
      </p:pic>
      <p:pic>
        <p:nvPicPr>
          <p:cNvPr id="15" name="Billede 14" descr="Et billede, der indeholder tekst, skærmbillede, nummer/tal, Font/skrifttype&#10;&#10;Indhold genereret af kunstig intelligens kan være forkert.">
            <a:extLst>
              <a:ext uri="{FF2B5EF4-FFF2-40B4-BE49-F238E27FC236}">
                <a16:creationId xmlns:a16="http://schemas.microsoft.com/office/drawing/2014/main" id="{ED7EF5A1-B890-EE59-62D9-724C31B13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00" y="4300576"/>
            <a:ext cx="2036258" cy="18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7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9423C-E9DF-0839-4EB0-4060A901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 descr="Et billede, der indeholder tekst, Kurve, diagram, skærmbillede&#10;&#10;Indhold genereret af kunstig intelligens kan være forkert.">
            <a:extLst>
              <a:ext uri="{FF2B5EF4-FFF2-40B4-BE49-F238E27FC236}">
                <a16:creationId xmlns:a16="http://schemas.microsoft.com/office/drawing/2014/main" id="{B182CABC-33FD-4AFE-C35A-50CDA770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494"/>
            <a:ext cx="7772400" cy="475994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005FFB0F-2D4B-2A8D-530C-394A4EAC30AD}"/>
              </a:ext>
            </a:extLst>
          </p:cNvPr>
          <p:cNvSpPr txBox="1"/>
          <p:nvPr/>
        </p:nvSpPr>
        <p:spPr>
          <a:xfrm>
            <a:off x="478466" y="871870"/>
            <a:ext cx="96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581838157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ontor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æsentation2" id="{B5DB543D-DDF3-4146-AC87-87A4FBE6920A}" vid="{D75EBD27-33A3-A24A-9495-67902FBD3A5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hold xmlns="d40e101a-1fec-4fbd-a9d0-ed41492f4cd8" xsi:nil="true"/>
    <_ip_UnifiedCompliancePolicyUIAction xmlns="http://schemas.microsoft.com/sharepoint/v3" xsi:nil="true"/>
    <lcf76f155ced4ddcb4097134ff3c332f xmlns="d40e101a-1fec-4fbd-a9d0-ed41492f4cd8">
      <Terms xmlns="http://schemas.microsoft.com/office/infopath/2007/PartnerControls"/>
    </lcf76f155ced4ddcb4097134ff3c332f>
    <Initials xmlns="d40e101a-1fec-4fbd-a9d0-ed41492f4cd8" xsi:nil="true"/>
    <TaxCatchAll xmlns="c3c11eb6-de36-4131-bab2-6a22847efc48" xsi:nil="true"/>
    <Semester xmlns="d40e101a-1fec-4fbd-a9d0-ed41492f4cd8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7AEDA699A6046B28BDB03A4B3ACE5" ma:contentTypeVersion="31" ma:contentTypeDescription="Create a new document." ma:contentTypeScope="" ma:versionID="fda357242cc38fd8ee95e623270db7e7">
  <xsd:schema xmlns:xsd="http://www.w3.org/2001/XMLSchema" xmlns:xs="http://www.w3.org/2001/XMLSchema" xmlns:p="http://schemas.microsoft.com/office/2006/metadata/properties" xmlns:ns1="http://schemas.microsoft.com/sharepoint/v3" xmlns:ns2="7d4bd1a6-963b-4ce5-9d6a-82f9bec88dc5" xmlns:ns3="d40e101a-1fec-4fbd-a9d0-ed41492f4cd8" xmlns:ns4="c3c11eb6-de36-4131-bab2-6a22847efc48" targetNamespace="http://schemas.microsoft.com/office/2006/metadata/properties" ma:root="true" ma:fieldsID="98978a4cae2806a84f684f5e24d66d97" ns1:_="" ns2:_="" ns3:_="" ns4:_="">
    <xsd:import namespace="http://schemas.microsoft.com/sharepoint/v3"/>
    <xsd:import namespace="7d4bd1a6-963b-4ce5-9d6a-82f9bec88dc5"/>
    <xsd:import namespace="d40e101a-1fec-4fbd-a9d0-ed41492f4cd8"/>
    <xsd:import namespace="c3c11eb6-de36-4131-bab2-6a22847efc4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nitials" minOccurs="0"/>
                <xsd:element ref="ns3:Semester" minOccurs="0"/>
                <xsd:element ref="ns3:Indhold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4bd1a6-963b-4ce5-9d6a-82f9bec88dc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e101a-1fec-4fbd-a9d0-ed41492f4cd8" elementFormDefault="qualified">
    <xsd:import namespace="http://schemas.microsoft.com/office/2006/documentManagement/types"/>
    <xsd:import namespace="http://schemas.microsoft.com/office/infopath/2007/PartnerControls"/>
    <xsd:element name="Initials" ma:index="10" nillable="true" ma:displayName="Flow" ma:internalName="Initials">
      <xsd:simpleType>
        <xsd:restriction base="dms:Text">
          <xsd:maxLength value="255"/>
        </xsd:restriction>
      </xsd:simpleType>
    </xsd:element>
    <xsd:element name="Semester" ma:index="12" nillable="true" ma:displayName="Semester" ma:internalName="Semester">
      <xsd:simpleType>
        <xsd:restriction base="dms:Text">
          <xsd:maxLength value="255"/>
        </xsd:restriction>
      </xsd:simpleType>
    </xsd:element>
    <xsd:element name="Indhold" ma:index="13" nillable="true" ma:displayName="Indhold" ma:internalName="Indhold">
      <xsd:simpleType>
        <xsd:restriction base="dms:Note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Image Tags" ma:readOnly="false" ma:fieldId="{5cf76f15-5ced-4ddc-b409-7134ff3c332f}" ma:taxonomyMulti="true" ma:sspId="3273e385-a8b0-4d51-8803-6e97695cb9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11eb6-de36-4131-bab2-6a22847efc48" elementFormDefault="qualified">
    <xsd:import namespace="http://schemas.microsoft.com/office/2006/documentManagement/types"/>
    <xsd:import namespace="http://schemas.microsoft.com/office/infopath/2007/PartnerControls"/>
    <xsd:element name="TaxCatchAll" ma:index="29" nillable="true" ma:displayName="Taksonomiopsamlingskolonne" ma:hidden="true" ma:list="{a1a370a8-317b-4539-b185-7c03a802e66e}" ma:internalName="TaxCatchAll" ma:showField="CatchAllData" ma:web="c3c11eb6-de36-4131-bab2-6a22847efc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1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F9D4DE-BD04-4630-A924-60FE1DC96F5A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d40e101a-1fec-4fbd-a9d0-ed41492f4cd8"/>
    <ds:schemaRef ds:uri="http://schemas.microsoft.com/sharepoint/v3"/>
    <ds:schemaRef ds:uri="c3c11eb6-de36-4131-bab2-6a22847efc48"/>
  </ds:schemaRefs>
</ds:datastoreItem>
</file>

<file path=customXml/itemProps2.xml><?xml version="1.0" encoding="utf-8"?>
<ds:datastoreItem xmlns:ds="http://schemas.openxmlformats.org/officeDocument/2006/customXml" ds:itemID="{4A7B4D8C-2A3A-46D8-84BD-132E482027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C718F3-0BC1-4992-A337-55273A02A2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d4bd1a6-963b-4ce5-9d6a-82f9bec88dc5"/>
    <ds:schemaRef ds:uri="d40e101a-1fec-4fbd-a9d0-ed41492f4cd8"/>
    <ds:schemaRef ds:uri="c3c11eb6-de36-4131-bab2-6a22847efc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37461</TotalTime>
  <Words>310</Words>
  <Application>Microsoft Macintosh PowerPoint</Application>
  <PresentationFormat>Skærmshow (4:3)</PresentationFormat>
  <Paragraphs>72</Paragraphs>
  <Slides>22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29" baseType="lpstr">
      <vt:lpstr>Times</vt:lpstr>
      <vt:lpstr>Arial</vt:lpstr>
      <vt:lpstr>Calibri</vt:lpstr>
      <vt:lpstr>Roboto</vt:lpstr>
      <vt:lpstr>Verdana</vt:lpstr>
      <vt:lpstr>Wingdings</vt:lpstr>
      <vt:lpstr>Kontortema</vt:lpstr>
      <vt:lpstr>Dataanalyse</vt:lpstr>
      <vt:lpstr>Agenda</vt:lpstr>
      <vt:lpstr>PowerPoint-præsentation</vt:lpstr>
      <vt:lpstr>Unnest token</vt:lpstr>
      <vt:lpstr>4.1.4 Visualizing a network of bigrams with ggraph</vt:lpstr>
      <vt:lpstr>Silge on Sherlock Holmes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Dataanalyse</dc:title>
  <dc:creator>Dell</dc:creator>
  <cp:lastModifiedBy>Thorbjørn Wulf (THOR - Adjunkt - Cphbusiness)</cp:lastModifiedBy>
  <cp:revision>53</cp:revision>
  <dcterms:created xsi:type="dcterms:W3CDTF">2021-09-26T14:48:40Z</dcterms:created>
  <dcterms:modified xsi:type="dcterms:W3CDTF">2025-05-23T07:25:02Z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0x01010050E7AEDA699A6046B28BDB03A4B3ACE5</vt:lpwstr>
  </property>
  <property fmtid="{D5CDD505-2E9C-101B-9397-08002B2CF9AE}" pid="3" name="MediaServiceImageTags">
    <vt:lpwstr/>
  </property>
</Properties>
</file>